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1371600"/>
            <a:ext cx="3291840" cy="411480"/>
          </a:xfrm>
          <a:prstGeom prst="roundRect">
            <a:avLst/>
          </a:prstGeom>
          <a:solidFill>
            <a:srgbClr val="2334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E8A838"/>
                </a:solidFill>
                <a:latin typeface="Arial"/>
              </a:defRPr>
            </a:pPr>
            <a:r>
              <a:t>计算社会科学与政策量化研究新范式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4000" b="1">
                <a:solidFill>
                  <a:srgbClr val="FFFFFF"/>
                </a:solidFill>
                <a:latin typeface="Arial"/>
              </a:defRPr>
            </a:pPr>
            <a:r>
              <a:t>中小学科学教育政策文本分析</a:t>
            </a:r>
          </a:p>
          <a:p>
            <a:pPr>
              <a:defRPr sz="2600" b="0">
                <a:solidFill>
                  <a:srgbClr val="BECDE6"/>
                </a:solidFill>
                <a:latin typeface="Arial"/>
              </a:defRPr>
            </a:pPr>
            <a:r>
              <a:t>人机协同研究范式、分层治理与学术可靠性论证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4389120"/>
            <a:ext cx="10698480" cy="1371600"/>
          </a:xfrm>
          <a:prstGeom prst="roundRect">
            <a:avLst/>
          </a:prstGeom>
          <a:solidFill>
            <a:srgbClr val="1C2942"/>
          </a:solidFill>
          <a:ln>
            <a:solidFill>
              <a:srgbClr val="2D4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4617720"/>
            <a:ext cx="2468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FFFF"/>
                </a:solidFill>
              </a:defRPr>
            </a:pPr>
            <a:r>
              <a:t>30年政策跨度</a:t>
            </a:r>
          </a:p>
          <a:p>
            <a:pPr>
              <a:defRPr sz="1100">
                <a:solidFill>
                  <a:srgbClr val="AAB9D2"/>
                </a:solidFill>
              </a:defRPr>
            </a:pPr>
            <a:r>
              <a:t>1994 — 2024 代表性公文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11880" y="4617720"/>
            <a:ext cx="2468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FFFF"/>
                </a:solidFill>
              </a:defRPr>
            </a:pPr>
            <a:r>
              <a:t>719个最小分析单元</a:t>
            </a:r>
          </a:p>
          <a:p>
            <a:pPr>
              <a:defRPr sz="1100">
                <a:solidFill>
                  <a:srgbClr val="AAB9D2"/>
                </a:solidFill>
              </a:defRPr>
            </a:pPr>
            <a:r>
              <a:t>严格单政策工具行动子句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4617720"/>
            <a:ext cx="2468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FFFF"/>
                </a:solidFill>
              </a:defRPr>
            </a:pPr>
            <a:r>
              <a:t>经典理论四维编码</a:t>
            </a:r>
          </a:p>
          <a:p>
            <a:pPr>
              <a:defRPr sz="1100">
                <a:solidFill>
                  <a:srgbClr val="AAB9D2"/>
                </a:solidFill>
              </a:defRPr>
            </a:pPr>
            <a:r>
              <a:t>McDonnell &amp; Elmore + 治理要素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23960" y="4617720"/>
            <a:ext cx="2468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FFFF"/>
                </a:solidFill>
              </a:defRPr>
            </a:pPr>
            <a:r>
              <a:t>同行评议级信度认证</a:t>
            </a:r>
          </a:p>
          <a:p>
            <a:pPr>
              <a:defRPr sz="1100">
                <a:solidFill>
                  <a:srgbClr val="AAB9D2"/>
                </a:solidFill>
              </a:defRPr>
            </a:pPr>
            <a:r>
              <a:t>双专家双盲审校 α ≥ 0.80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>
              <a:defRPr sz="1100" b="1">
                <a:solidFill>
                  <a:srgbClr val="0E8388"/>
                </a:solidFill>
                <a:latin typeface="Arial"/>
              </a:defRPr>
            </a:pPr>
            <a:r>
              <a:t>研究背景与学术痛点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>
              <a:defRPr sz="2600" b="1">
                <a:solidFill>
                  <a:srgbClr val="1A2A4A"/>
                </a:solidFill>
                <a:latin typeface="Arial"/>
              </a:defRPr>
            </a:pPr>
            <a:r>
              <a:t>传统文科政策文本量化分析面临的两难困境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920240"/>
            <a:ext cx="45720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B43232"/>
                </a:solidFill>
              </a:defRPr>
            </a:pPr>
            <a:r>
              <a:t>困境一：传统纯人工内容分析</a:t>
            </a:r>
          </a:p>
          <a:p>
            <a:pPr>
              <a:defRPr b="1" sz="1300">
                <a:solidFill>
                  <a:srgbClr val="212529"/>
                </a:solidFill>
              </a:defRPr>
            </a:pPr>
            <a:r>
              <a:t>• 繁重的时间与人力成本：</a:t>
            </a:r>
          </a:p>
          <a:p>
            <a:pPr>
              <a:spcAft>
                <a:spcPts val="800"/>
              </a:spcAft>
              <a:defRPr sz="1200">
                <a:solidFill>
                  <a:srgbClr val="6C757D"/>
                </a:solidFill>
              </a:defRPr>
            </a:pPr>
            <a:r>
              <a:t>   面对数万至数十万字公文，数名研究员往往需连续耗费数月手工标记与制表。</a:t>
            </a:r>
          </a:p>
          <a:p>
            <a:pPr>
              <a:defRPr b="1" sz="1300">
                <a:solidFill>
                  <a:srgbClr val="212529"/>
                </a:solidFill>
              </a:defRPr>
            </a:pPr>
            <a:r>
              <a:t>• 主观认知疲劳与标准漂移：</a:t>
            </a:r>
          </a:p>
          <a:p>
            <a:pPr>
              <a:spcAft>
                <a:spcPts val="800"/>
              </a:spcAft>
              <a:defRPr sz="1200">
                <a:solidFill>
                  <a:srgbClr val="6C757D"/>
                </a:solidFill>
              </a:defRPr>
            </a:pPr>
            <a:r>
              <a:t>   随着阅读量增加，人工编码标准前后难以完全一致，容易产生非系统性偏差。</a:t>
            </a:r>
          </a:p>
          <a:p>
            <a:pPr>
              <a:defRPr b="1" sz="1300">
                <a:solidFill>
                  <a:srgbClr val="212529"/>
                </a:solidFill>
              </a:defRPr>
            </a:pPr>
            <a:r>
              <a:t>• 复杂复句拆解标准不一：</a:t>
            </a:r>
          </a:p>
          <a:p>
            <a:pPr>
              <a:spcAft>
                <a:spcPts val="800"/>
              </a:spcAft>
              <a:defRPr sz="1200">
                <a:solidFill>
                  <a:srgbClr val="6C757D"/>
                </a:solidFill>
              </a:defRPr>
            </a:pPr>
            <a:r>
              <a:t>   政策公文中多政策工具交织的长句难以由人工完全客观划界，影响计量信度。</a:t>
            </a:r>
          </a:p>
          <a:p>
            <a:pPr>
              <a:defRPr b="1" sz="1300">
                <a:solidFill>
                  <a:srgbClr val="212529"/>
                </a:solidFill>
              </a:defRPr>
            </a:pPr>
            <a:r>
              <a:t>• 历史概念变迁难以兼顾：</a:t>
            </a:r>
          </a:p>
          <a:p>
            <a:pPr>
              <a:spcAft>
                <a:spcPts val="800"/>
              </a:spcAft>
              <a:defRPr sz="1200">
                <a:solidFill>
                  <a:srgbClr val="6C757D"/>
                </a:solidFill>
              </a:defRPr>
            </a:pPr>
            <a:r>
              <a:t>   面对跨越数十年术语演进，人工记录常陷入‘概念合并与原词保留’的两难。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1920240"/>
            <a:ext cx="46634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B43232"/>
                </a:solidFill>
              </a:defRPr>
            </a:pPr>
            <a:r>
              <a:t>困境二：直接调用商业大模型</a:t>
            </a:r>
          </a:p>
          <a:p>
            <a:pPr>
              <a:defRPr b="1" sz="1300">
                <a:solidFill>
                  <a:srgbClr val="212529"/>
                </a:solidFill>
              </a:defRPr>
            </a:pPr>
            <a:r>
              <a:t>• 幻觉编造引文与张冠李戴：</a:t>
            </a:r>
          </a:p>
          <a:p>
            <a:pPr>
              <a:spcAft>
                <a:spcPts val="800"/>
              </a:spcAft>
              <a:defRPr sz="1200">
                <a:solidFill>
                  <a:srgbClr val="6C757D"/>
                </a:solidFill>
              </a:defRPr>
            </a:pPr>
            <a:r>
              <a:t>   通用大模型极易凭空捏造公文条目或偷换微观词汇，存在严重的学术不端隐患。</a:t>
            </a:r>
          </a:p>
          <a:p>
            <a:pPr>
              <a:defRPr b="1" sz="1300">
                <a:solidFill>
                  <a:srgbClr val="212529"/>
                </a:solidFill>
              </a:defRPr>
            </a:pPr>
            <a:r>
              <a:t>• 脱离公文真实宏观语境：</a:t>
            </a:r>
          </a:p>
          <a:p>
            <a:pPr>
              <a:spcAft>
                <a:spcPts val="800"/>
              </a:spcAft>
              <a:defRPr sz="1200">
                <a:solidFill>
                  <a:srgbClr val="6C757D"/>
                </a:solidFill>
              </a:defRPr>
            </a:pPr>
            <a:r>
              <a:t>   缺乏上下文证据围栏，模型常基于通用互联网语料泛泛而谈，缺乏政策制度针对性。</a:t>
            </a:r>
          </a:p>
          <a:p>
            <a:pPr>
              <a:defRPr b="1" sz="1300">
                <a:solidFill>
                  <a:srgbClr val="212529"/>
                </a:solidFill>
              </a:defRPr>
            </a:pPr>
            <a:r>
              <a:t>• 商业黑箱导致实验不可复现：</a:t>
            </a:r>
          </a:p>
          <a:p>
            <a:pPr>
              <a:spcAft>
                <a:spcPts val="800"/>
              </a:spcAft>
              <a:defRPr sz="1200">
                <a:solidFill>
                  <a:srgbClr val="6C757D"/>
                </a:solidFill>
              </a:defRPr>
            </a:pPr>
            <a:r>
              <a:t>   云端模型频繁微调或闭源，实验结果三个月后无法重新再现，违背实证检验原则。</a:t>
            </a:r>
          </a:p>
          <a:p>
            <a:pPr>
              <a:defRPr b="1" sz="1300">
                <a:solidFill>
                  <a:srgbClr val="212529"/>
                </a:solidFill>
              </a:defRPr>
            </a:pPr>
            <a:r>
              <a:t>• 缺乏同行学术共同体认可：</a:t>
            </a:r>
          </a:p>
          <a:p>
            <a:pPr>
              <a:spcAft>
                <a:spcPts val="800"/>
              </a:spcAft>
              <a:defRPr sz="1200">
                <a:solidFill>
                  <a:srgbClr val="6C757D"/>
                </a:solidFill>
              </a:defRPr>
            </a:pPr>
            <a:r>
              <a:t>   纯 AI 生成的打标被视为‘机器算法单方猜测’，无法直接通过严肃同行评议。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>
              <a:defRPr sz="1100" b="1">
                <a:solidFill>
                  <a:srgbClr val="0E8388"/>
                </a:solidFill>
                <a:latin typeface="Arial"/>
              </a:defRPr>
            </a:pPr>
            <a:r>
              <a:t>研究全流程架构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>
              <a:defRPr sz="2600" b="1">
                <a:solidFill>
                  <a:srgbClr val="1A2A4A"/>
                </a:solidFill>
                <a:latin typeface="Arial"/>
              </a:defRPr>
            </a:pPr>
            <a:r>
              <a:t>从原始国家公文到可量化、可审计的学术数据库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20116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828800"/>
            <a:ext cx="2011680" cy="457200"/>
          </a:xfrm>
          <a:prstGeom prst="rect">
            <a:avLst/>
          </a:prstGeom>
          <a:solidFill>
            <a:srgbClr val="1A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STAGE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468880"/>
            <a:ext cx="17373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1A2A4A"/>
                </a:solidFill>
              </a:defRPr>
            </a:pPr>
            <a:r>
              <a:t>1. 样本治理与分层</a:t>
            </a:r>
          </a:p>
          <a:p>
            <a:pPr>
              <a:defRPr sz="1100">
                <a:solidFill>
                  <a:srgbClr val="6C757D"/>
                </a:solidFill>
              </a:defRPr>
            </a:pPr>
            <a:r>
              <a:t>区分‘核心专项政策’与‘宏观背景政策’；公文规范化清洗并注入静态物理段落锚点，确保引文段落级锁定。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26080" y="1828800"/>
            <a:ext cx="20116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926080" y="1828800"/>
            <a:ext cx="2011680" cy="457200"/>
          </a:xfrm>
          <a:prstGeom prst="rect">
            <a:avLst/>
          </a:prstGeom>
          <a:solidFill>
            <a:srgbClr val="1A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STAGE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3240" y="2468880"/>
            <a:ext cx="17373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1A2A4A"/>
                </a:solidFill>
              </a:defRPr>
            </a:pPr>
            <a:r>
              <a:t>2. 最小分析单元切分</a:t>
            </a:r>
          </a:p>
          <a:p>
            <a:pPr>
              <a:defRPr sz="1100">
                <a:solidFill>
                  <a:srgbClr val="6C757D"/>
                </a:solidFill>
              </a:defRPr>
            </a:pPr>
            <a:r>
              <a:t>确立‘单政策工具行动子句’准则，将 8 份政策复合长句拆解为 719 个独立原子行动子句，奠定均质数据底座。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20640" y="1828800"/>
            <a:ext cx="20116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120640" y="1828800"/>
            <a:ext cx="2011680" cy="457200"/>
          </a:xfrm>
          <a:prstGeom prst="rect">
            <a:avLst/>
          </a:prstGeom>
          <a:solidFill>
            <a:srgbClr val="1A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STAGE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7800" y="2468880"/>
            <a:ext cx="17373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1A2A4A"/>
                </a:solidFill>
              </a:defRPr>
            </a:pPr>
            <a:r>
              <a:t>3. 理论导向四维编码</a:t>
            </a:r>
          </a:p>
          <a:p>
            <a:pPr>
              <a:defRPr sz="1100">
                <a:solidFill>
                  <a:srgbClr val="6C757D"/>
                </a:solidFill>
              </a:defRPr>
            </a:pPr>
            <a:r>
              <a:t>McDonnell &amp; Elmore (1987) 五类工具 + 治理要素六元组 + 概念历时演变跟踪 + 证据置信度审计痕迹。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199" y="1828800"/>
            <a:ext cx="20116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199" y="1828800"/>
            <a:ext cx="2011680" cy="457200"/>
          </a:xfrm>
          <a:prstGeom prst="rect">
            <a:avLst/>
          </a:prstGeom>
          <a:solidFill>
            <a:srgbClr val="1A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STAGE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52359" y="2468880"/>
            <a:ext cx="17373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1A2A4A"/>
                </a:solidFill>
              </a:defRPr>
            </a:pPr>
            <a:r>
              <a:t>4. 专家交互套件生成</a:t>
            </a:r>
          </a:p>
          <a:p>
            <a:pPr>
              <a:defRPr sz="1100">
                <a:solidFill>
                  <a:srgbClr val="6C757D"/>
                </a:solidFill>
              </a:defRPr>
            </a:pPr>
            <a:r>
              <a:t>自动生成微观多工作表 Excel 校验台账、嵌入 300 DPI 图表的学术报告、规范手册及免安装网页全景阅读器。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509760" y="1828800"/>
            <a:ext cx="20116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509760" y="1828800"/>
            <a:ext cx="2011680" cy="457200"/>
          </a:xfrm>
          <a:prstGeom prst="rect">
            <a:avLst/>
          </a:prstGeom>
          <a:solidFill>
            <a:srgbClr val="0E83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STAGE 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2468880"/>
            <a:ext cx="17373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1A2A4A"/>
                </a:solidFill>
              </a:defRPr>
            </a:pPr>
            <a:r>
              <a:t>5. 双盲信度仲裁闭环</a:t>
            </a:r>
          </a:p>
          <a:p>
            <a:pPr>
              <a:defRPr sz="1100">
                <a:solidFill>
                  <a:srgbClr val="6C757D"/>
                </a:solidFill>
              </a:defRPr>
            </a:pPr>
            <a:r>
              <a:t>两位专家独立背对背盲审打标，通过 Krippendorff's α 系数（≥0.80）评估信度，四步 SOP 仲裁固化 Gold Set。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>
              <a:defRPr sz="1100" b="1">
                <a:solidFill>
                  <a:srgbClr val="0E8388"/>
                </a:solidFill>
                <a:latin typeface="Arial"/>
              </a:defRPr>
            </a:pPr>
            <a:r>
              <a:t>人机协同分工定位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>
              <a:defRPr sz="2600" b="1">
                <a:solidFill>
                  <a:srgbClr val="1A2A4A"/>
                </a:solidFill>
                <a:latin typeface="Arial"/>
              </a:defRPr>
            </a:pPr>
            <a:r>
              <a:t>技术工具各司其职，人类专家掌舵核心学术解释权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4290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1828800"/>
            <a:ext cx="3063240" cy="777240"/>
          </a:xfrm>
          <a:prstGeom prst="roundRect">
            <a:avLst/>
          </a:prstGeom>
          <a:solidFill>
            <a:srgbClr val="0E83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NotebookLM</a:t>
            </a:r>
          </a:p>
          <a:p>
            <a:pPr algn="ctr">
              <a:defRPr sz="1000">
                <a:solidFill>
                  <a:srgbClr val="F0F0F0"/>
                </a:solidFill>
              </a:defRPr>
            </a:pPr>
            <a:r>
              <a:t>“带围栏的客观文档档案库”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788920"/>
            <a:ext cx="2971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封闭式语料语义索引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对全量 5.3 万字政策公文建立结构化索引与精确定位。</a:t>
            </a:r>
          </a:p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阻断外部网络幻觉噪声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所有理解完全圈定在已验证的公文范围内，杜绝无中生有。</a:t>
            </a:r>
          </a:p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全文摄入完整度校验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实施严格门禁（标题 100%，段落 ≥ 95% 留存率检验）。</a:t>
            </a:r>
          </a:p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本地快照固化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将索引快照保存于本地，确保离线环境可独立运行。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645920"/>
            <a:ext cx="34290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1828800"/>
            <a:ext cx="3063240" cy="777240"/>
          </a:xfrm>
          <a:prstGeom prst="roundRect">
            <a:avLst/>
          </a:prstGeom>
          <a:solidFill>
            <a:srgbClr val="1A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AI Agent</a:t>
            </a:r>
          </a:p>
          <a:p>
            <a:pPr algn="ctr">
              <a:defRPr sz="1000">
                <a:solidFill>
                  <a:srgbClr val="F0F0F0"/>
                </a:solidFill>
              </a:defRPr>
            </a:pPr>
            <a:r>
              <a:t>“不知疲倦的高精度技术助理”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2788920"/>
            <a:ext cx="2971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原子行动单元自动化切分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按单义性准则将 8 份长篇公文高效拆解为 719 个单元。</a:t>
            </a:r>
          </a:p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经典理论初标打底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依据编码手册逐条打上工具与要素标签，暴露边界案例。</a:t>
            </a:r>
          </a:p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多格式成果自动生成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自动化渲染微观 Excel 台账、学术排版 Word 报告与 HTML。</a:t>
            </a:r>
          </a:p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严密的程序规则守门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执行物理连续性断言检查，从底层技术杜绝改写原词。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645920"/>
            <a:ext cx="34290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229600" y="1828800"/>
            <a:ext cx="3063240" cy="777240"/>
          </a:xfrm>
          <a:prstGeom prst="round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人类专家 / 学者</a:t>
            </a:r>
          </a:p>
          <a:p>
            <a:pPr algn="ctr">
              <a:defRPr sz="1000">
                <a:solidFill>
                  <a:srgbClr val="F0F0F0"/>
                </a:solidFill>
              </a:defRPr>
            </a:pPr>
            <a:r>
              <a:t>“学术思想灵魂与最高裁决法官”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2788920"/>
            <a:ext cx="2971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理论框架与本体构建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制定政策工具分类操作化定义及治理六元组维度。</a:t>
            </a:r>
          </a:p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识别隐性政策意图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洞察公文背后的施策背景、隐性责任主体与政治逻辑。</a:t>
            </a:r>
          </a:p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双盲独立审校与仲裁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背对背复核 AI 编码结果，主持分歧案例会商裁决。</a:t>
            </a:r>
          </a:p>
          <a:p>
            <a:pPr>
              <a:spcAft>
                <a:spcPts val="200"/>
              </a:spcAft>
              <a:defRPr b="1" sz="1200">
                <a:solidFill>
                  <a:srgbClr val="1A2A4A"/>
                </a:solidFill>
              </a:defRPr>
            </a:pPr>
            <a:r>
              <a:t>• 终审学术效力背书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对最终基准数据集与学术论点承担不可替代的主体责任。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>
              <a:defRPr sz="1100" b="1">
                <a:solidFill>
                  <a:srgbClr val="0E8388"/>
                </a:solidFill>
                <a:latin typeface="Arial"/>
              </a:defRPr>
            </a:pPr>
            <a:r>
              <a:t>学术可靠性保障机制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>
              <a:defRPr sz="2600" b="1">
                <a:solidFill>
                  <a:srgbClr val="1A2A4A"/>
                </a:solidFill>
                <a:latin typeface="Arial"/>
              </a:defRPr>
            </a:pPr>
            <a:r>
              <a:t>四大严密防线确保研究成果完全满足同行评议规范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578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1874520"/>
            <a:ext cx="137160" cy="1600200"/>
          </a:xfrm>
          <a:prstGeom prst="roundRect">
            <a:avLst/>
          </a:prstGeom>
          <a:solidFill>
            <a:srgbClr val="1A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1828800"/>
            <a:ext cx="457200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 b="1">
                <a:solidFill>
                  <a:srgbClr val="1A2A4A"/>
                </a:solidFill>
              </a:defRPr>
            </a:pPr>
            <a:r>
              <a:t>防线 1：原文逐字保真锁（物理防篡改）</a:t>
            </a:r>
          </a:p>
          <a:p>
            <a:pPr>
              <a:defRPr sz="1100">
                <a:solidFill>
                  <a:srgbClr val="6C757D"/>
                </a:solidFill>
              </a:defRPr>
            </a:pPr>
            <a:r>
              <a:t>程序底层嵌入强约束断言：切分出的每一条行动子句引用文本，必须属于原段落的原生连续文本。若模型多字、漏字或润色改写，校验直接中断报警，确保 719 个单元 100% 逐字脱胎于公文原件，零伪造。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645920"/>
            <a:ext cx="52578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355080" y="1874520"/>
            <a:ext cx="137160" cy="1600200"/>
          </a:xfrm>
          <a:prstGeom prst="roundRect">
            <a:avLst/>
          </a:prstGeom>
          <a:solidFill>
            <a:srgbClr val="0E83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0" y="1828800"/>
            <a:ext cx="457200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 b="1">
                <a:solidFill>
                  <a:srgbClr val="1A2A4A"/>
                </a:solidFill>
              </a:defRPr>
            </a:pPr>
            <a:r>
              <a:t>防线 2：历史概念演进的“二阶平衡模型”</a:t>
            </a:r>
          </a:p>
          <a:p>
            <a:pPr>
              <a:defRPr sz="1100">
                <a:solidFill>
                  <a:srgbClr val="6C757D"/>
                </a:solidFill>
              </a:defRPr>
            </a:pPr>
            <a:r>
              <a:t>针对 2006 年‘科技教育’向 2023 年‘科学教育’的话语跃变：宏观层归并统合支撑 30 年时序对比；微观层 100% 严苛保留原词，提炼从‘课外科技活动’到‘学校主阵地与国家战略人才’的演进轨迹。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886200"/>
            <a:ext cx="52578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4400" y="4114800"/>
            <a:ext cx="137160" cy="1600200"/>
          </a:xfrm>
          <a:prstGeom prst="round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234440" y="4069080"/>
            <a:ext cx="457200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 b="1">
                <a:solidFill>
                  <a:srgbClr val="1A2A4A"/>
                </a:solidFill>
              </a:defRPr>
            </a:pPr>
            <a:r>
              <a:t>防线 3：政策样本分流隔离（防口径污染）</a:t>
            </a:r>
          </a:p>
          <a:p>
            <a:pPr>
              <a:defRPr sz="1100">
                <a:solidFill>
                  <a:srgbClr val="6C757D"/>
                </a:solidFill>
              </a:defRPr>
            </a:pPr>
            <a:r>
              <a:t>核心专项政策（Corpus A）与宏观上位政策（Corpus B）实施物理级分流隔离。在计算政策工具频次与结构分布时，只统计核心专项政策，避免宏观原则性公文稀释微观工具比重，保证统计真实性。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3886200"/>
            <a:ext cx="52578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355080" y="4114800"/>
            <a:ext cx="137160" cy="1600200"/>
          </a:xfrm>
          <a:prstGeom prst="roundRect">
            <a:avLst/>
          </a:prstGeom>
          <a:solidFill>
            <a:srgbClr val="1A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75120" y="4069080"/>
            <a:ext cx="457200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 b="1">
                <a:solidFill>
                  <a:srgbClr val="1A2A4A"/>
                </a:solidFill>
              </a:defRPr>
            </a:pPr>
            <a:r>
              <a:t>防线 4：离线全链路固化（打破黑箱与可复现）</a:t>
            </a:r>
          </a:p>
          <a:p>
            <a:pPr>
              <a:defRPr sz="1100">
                <a:solidFill>
                  <a:srgbClr val="6C757D"/>
                </a:solidFill>
              </a:defRPr>
            </a:pPr>
            <a:r>
              <a:t>清洗文本、原子切分结果、本地语义索引与提示词版本全部永久固化快照。在完全断网环境下，第三方学者利用项目开源代码与数据包仍能 100% 完全重现所有数据流水线，满足严苛的复现要求。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>
              <a:defRPr sz="1100" b="1">
                <a:solidFill>
                  <a:srgbClr val="0E8388"/>
                </a:solidFill>
                <a:latin typeface="Arial"/>
              </a:defRPr>
            </a:pPr>
            <a:r>
              <a:t>学术信度与仲裁体系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>
              <a:defRPr sz="2600" b="1">
                <a:solidFill>
                  <a:srgbClr val="1A2A4A"/>
                </a:solidFill>
                <a:latin typeface="Arial"/>
              </a:defRPr>
            </a:pPr>
            <a:r>
              <a:t>对标国际一流学术期刊的同行信度评定方案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4114800" cy="4389120"/>
          </a:xfrm>
          <a:prstGeom prst="roundRect">
            <a:avLst/>
          </a:prstGeom>
          <a:solidFill>
            <a:srgbClr val="1A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920240"/>
            <a:ext cx="35661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FFFFFF"/>
                </a:solidFill>
              </a:defRPr>
            </a:pPr>
            <a:r>
              <a:t>信度评定核心指标</a:t>
            </a:r>
          </a:p>
          <a:p>
            <a:pPr>
              <a:spcAft>
                <a:spcPts val="1000"/>
              </a:spcAft>
              <a:defRPr sz="2200" b="1">
                <a:solidFill>
                  <a:srgbClr val="E8A838"/>
                </a:solidFill>
              </a:defRPr>
            </a:pPr>
            <a:r>
              <a:t>Krippendorff's α ≥ 0.80</a:t>
            </a:r>
          </a:p>
          <a:p>
            <a:pPr>
              <a:spcAft>
                <a:spcPts val="400"/>
              </a:spcAft>
              <a:defRPr sz="1100">
                <a:solidFill>
                  <a:srgbClr val="DCE6F5"/>
                </a:solidFill>
              </a:defRPr>
            </a:pPr>
            <a:r>
              <a:t>为什么采用克里彭多夫 α？</a:t>
            </a:r>
          </a:p>
          <a:p>
            <a:pPr>
              <a:spcAft>
                <a:spcPts val="400"/>
              </a:spcAft>
              <a:defRPr sz="1100">
                <a:solidFill>
                  <a:srgbClr val="DCE6F5"/>
                </a:solidFill>
              </a:defRPr>
            </a:pPr>
            <a:r>
              <a:t>• 它是内容分析法公认最严谨的信度测量指标，远优于简单百分比一致度；</a:t>
            </a:r>
          </a:p>
          <a:p>
            <a:pPr>
              <a:spcAft>
                <a:spcPts val="400"/>
              </a:spcAft>
              <a:defRPr sz="1100">
                <a:solidFill>
                  <a:srgbClr val="DCE6F5"/>
                </a:solidFill>
              </a:defRPr>
            </a:pPr>
            <a:r>
              <a:t>• 原生消除随机猜测偏差（Chance-corrected）；</a:t>
            </a:r>
          </a:p>
          <a:p>
            <a:pPr>
              <a:spcAft>
                <a:spcPts val="400"/>
              </a:spcAft>
              <a:defRPr sz="1100">
                <a:solidFill>
                  <a:srgbClr val="DCE6F5"/>
                </a:solidFill>
              </a:defRPr>
            </a:pPr>
            <a:r>
              <a:t>• 支持多分类、定类与定序变量，适应非平衡样本分布；</a:t>
            </a:r>
          </a:p>
          <a:p>
            <a:pPr>
              <a:spcAft>
                <a:spcPts val="400"/>
              </a:spcAft>
              <a:defRPr sz="1100">
                <a:solidFill>
                  <a:srgbClr val="DCE6F5"/>
                </a:solidFill>
              </a:defRPr>
            </a:pPr>
            <a:r>
              <a:t>• α ≥ 0.80 代表具备高度可重复性，满足顶刊同行评议标准。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0" y="1645920"/>
            <a:ext cx="630936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94960" y="1920240"/>
            <a:ext cx="576072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1A2A4A"/>
                </a:solidFill>
              </a:defRPr>
            </a:pPr>
            <a:r>
              <a:t>专家独立双盲审校与四步仲裁闭环</a:t>
            </a:r>
          </a:p>
          <a:p>
            <a:pPr>
              <a:defRPr b="1" sz="1200">
                <a:solidFill>
                  <a:srgbClr val="1A2A4A"/>
                </a:solidFill>
              </a:defRPr>
            </a:pPr>
            <a:r>
              <a:t>• 步骤一：背对背独立打标：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两位专家基于《编码手册》独立审校 AI 初标台账，互不干扰，完全背对背填写审校意见。</a:t>
            </a:r>
          </a:p>
          <a:p>
            <a:pPr>
              <a:defRPr b="1" sz="1200">
                <a:solidFill>
                  <a:srgbClr val="1A2A4A"/>
                </a:solidFill>
              </a:defRPr>
            </a:pPr>
            <a:r>
              <a:t>• 步骤二：系统自动计算信度：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一键比对两份台账，计算各维度 Krippendorff's α 系数，自动标红所有不一致条目。</a:t>
            </a:r>
          </a:p>
          <a:p>
            <a:pPr>
              <a:defRPr b="1" sz="1200">
                <a:solidFill>
                  <a:srgbClr val="1A2A4A"/>
                </a:solidFill>
              </a:defRPr>
            </a:pPr>
            <a:r>
              <a:t>• 步骤三：15分钟轻量级分歧会商：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专家仅聚焦争议条目（如政策工具归属重叠），回溯上下文进行合议判定并记录裁决理由。</a:t>
            </a:r>
          </a:p>
          <a:p>
            <a:pPr>
              <a:defRPr b="1" sz="1200">
                <a:solidFill>
                  <a:srgbClr val="1A2A4A"/>
                </a:solidFill>
              </a:defRPr>
            </a:pPr>
            <a:r>
              <a:t>• 步骤四：基准数据集冻结与报告固化：</a:t>
            </a:r>
          </a:p>
          <a:p>
            <a:pPr>
              <a:spcAft>
                <a:spcPts val="800"/>
              </a:spcAft>
              <a:defRPr sz="1100">
                <a:solidFill>
                  <a:srgbClr val="6C757D"/>
                </a:solidFill>
              </a:defRPr>
            </a:pPr>
            <a:r>
              <a:t>   将仲裁一致结果永久固化为‘学术基准数据集（Gold Set）’，输出中英文信度检验报告。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2800" b="1">
                <a:solidFill>
                  <a:srgbClr val="FFFFFF"/>
                </a:solidFill>
              </a:defRPr>
            </a:pPr>
            <a:r>
              <a:t>研究总结与学术范式展望</a:t>
            </a:r>
          </a:p>
          <a:p>
            <a:pPr>
              <a:defRPr sz="1600">
                <a:solidFill>
                  <a:srgbClr val="BECDE6"/>
                </a:solidFill>
              </a:defRPr>
            </a:pPr>
            <a:r>
              <a:t>从‘不可控的黑箱生成’迈向‘高信度、可审计的新文科计算实证’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011680"/>
            <a:ext cx="3429000" cy="3931920"/>
          </a:xfrm>
          <a:prstGeom prst="roundRect">
            <a:avLst/>
          </a:prstGeom>
          <a:solidFill>
            <a:srgbClr val="1C2942"/>
          </a:solidFill>
          <a:ln>
            <a:solidFill>
              <a:srgbClr val="324B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2377440"/>
            <a:ext cx="29718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 b="1">
                <a:solidFill>
                  <a:srgbClr val="E8A838"/>
                </a:solidFill>
              </a:defRPr>
            </a:pPr>
            <a:r>
              <a:t>技术无法替代学者灵魂</a:t>
            </a:r>
          </a:p>
          <a:p>
            <a:pPr>
              <a:defRPr sz="1200">
                <a:solidFill>
                  <a:srgbClr val="DCE6F5"/>
                </a:solidFill>
              </a:defRPr>
            </a:pPr>
            <a:r>
              <a:t>人工智能不会取代文科学者，但善用人机协同严谨范式的学者，能以数倍乃至数十倍的效率，完成过去难以想象的深度政策挖掘。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2011680"/>
            <a:ext cx="3429000" cy="3931920"/>
          </a:xfrm>
          <a:prstGeom prst="roundRect">
            <a:avLst/>
          </a:prstGeom>
          <a:solidFill>
            <a:srgbClr val="1C2942"/>
          </a:solidFill>
          <a:ln>
            <a:solidFill>
              <a:srgbClr val="324B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17720" y="2377440"/>
            <a:ext cx="29718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 b="1">
                <a:solidFill>
                  <a:srgbClr val="E8A838"/>
                </a:solidFill>
              </a:defRPr>
            </a:pPr>
            <a:r>
              <a:t>全流程白箱可审计</a:t>
            </a:r>
          </a:p>
          <a:p>
            <a:pPr>
              <a:defRPr sz="1200">
                <a:solidFill>
                  <a:srgbClr val="DCE6F5"/>
                </a:solidFill>
              </a:defRPr>
            </a:pPr>
            <a:r>
              <a:t>从段落静态锚点、原子字串连续断言到离线快照，每一步推论皆有代码与原始公文为据，经得起学术共同体的严格拷问。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2011680"/>
            <a:ext cx="3429000" cy="3931920"/>
          </a:xfrm>
          <a:prstGeom prst="roundRect">
            <a:avLst/>
          </a:prstGeom>
          <a:solidFill>
            <a:srgbClr val="1C2942"/>
          </a:solidFill>
          <a:ln>
            <a:solidFill>
              <a:srgbClr val="324B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75320" y="2377440"/>
            <a:ext cx="29718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 b="1">
                <a:solidFill>
                  <a:srgbClr val="E8A838"/>
                </a:solidFill>
              </a:defRPr>
            </a:pPr>
            <a:r>
              <a:t>可复制推广的研究基座</a:t>
            </a:r>
          </a:p>
          <a:p>
            <a:pPr>
              <a:defRPr sz="1200">
                <a:solidFill>
                  <a:srgbClr val="DCE6F5"/>
                </a:solidFill>
              </a:defRPr>
            </a:pPr>
            <a:r>
              <a:t>本项目沉淀的‘语料治理—原子切分—多维编码—双盲信度’成套方法，可无缝推广至科技、产业、财税等更广泛的政策分析领域。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